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44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F34871-42AB-4100-BEFD-BCD54F876091}" type="datetimeFigureOut">
              <a:rPr lang="en-IN" smtClean="0"/>
              <a:t>24-03-2016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77C63D-1EE0-4FAD-9153-D7E632DF09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023574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77C63D-1EE0-4FAD-9153-D7E632DF098D}" type="slidenum">
              <a:rPr lang="en-IN" smtClean="0"/>
              <a:t>20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68888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62691-7FEA-4FC5-9C54-33D41DE2B13D}" type="datetimeFigureOut">
              <a:rPr lang="en-IN" smtClean="0"/>
              <a:t>24-03-2016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C3665-0665-4DB6-98AC-C751FBBA171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826538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62691-7FEA-4FC5-9C54-33D41DE2B13D}" type="datetimeFigureOut">
              <a:rPr lang="en-IN" smtClean="0"/>
              <a:t>24-03-2016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C3665-0665-4DB6-98AC-C751FBBA171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912218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62691-7FEA-4FC5-9C54-33D41DE2B13D}" type="datetimeFigureOut">
              <a:rPr lang="en-IN" smtClean="0"/>
              <a:t>24-03-2016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C3665-0665-4DB6-98AC-C751FBBA171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16899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62691-7FEA-4FC5-9C54-33D41DE2B13D}" type="datetimeFigureOut">
              <a:rPr lang="en-IN" smtClean="0"/>
              <a:t>24-03-2016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C3665-0665-4DB6-98AC-C751FBBA171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211311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62691-7FEA-4FC5-9C54-33D41DE2B13D}" type="datetimeFigureOut">
              <a:rPr lang="en-IN" smtClean="0"/>
              <a:t>24-03-2016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C3665-0665-4DB6-98AC-C751FBBA171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512045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62691-7FEA-4FC5-9C54-33D41DE2B13D}" type="datetimeFigureOut">
              <a:rPr lang="en-IN" smtClean="0"/>
              <a:t>24-03-2016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C3665-0665-4DB6-98AC-C751FBBA171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85451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62691-7FEA-4FC5-9C54-33D41DE2B13D}" type="datetimeFigureOut">
              <a:rPr lang="en-IN" smtClean="0"/>
              <a:t>24-03-2016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C3665-0665-4DB6-98AC-C751FBBA171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993485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62691-7FEA-4FC5-9C54-33D41DE2B13D}" type="datetimeFigureOut">
              <a:rPr lang="en-IN" smtClean="0"/>
              <a:t>24-03-2016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C3665-0665-4DB6-98AC-C751FBBA171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40292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62691-7FEA-4FC5-9C54-33D41DE2B13D}" type="datetimeFigureOut">
              <a:rPr lang="en-IN" smtClean="0"/>
              <a:t>24-03-2016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C3665-0665-4DB6-98AC-C751FBBA171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361837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62691-7FEA-4FC5-9C54-33D41DE2B13D}" type="datetimeFigureOut">
              <a:rPr lang="en-IN" smtClean="0"/>
              <a:t>24-03-2016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C3665-0665-4DB6-98AC-C751FBBA171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388030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62691-7FEA-4FC5-9C54-33D41DE2B13D}" type="datetimeFigureOut">
              <a:rPr lang="en-IN" smtClean="0"/>
              <a:t>24-03-2016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C3665-0665-4DB6-98AC-C751FBBA171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922831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562691-7FEA-4FC5-9C54-33D41DE2B13D}" type="datetimeFigureOut">
              <a:rPr lang="en-IN" smtClean="0"/>
              <a:t>24-03-2016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EC3665-0665-4DB6-98AC-C751FBBA171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601948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Bionic_contact_lens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etina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GPS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electronics.howstuffworks.com/iphone.htm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hyperlink" Target="http://electronics.howstuffworks.com/gadgets/travel/gps.htm" TargetMode="Externa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Digital_magnetic_compass" TargetMode="External"/><Relationship Id="rId3" Type="http://schemas.openxmlformats.org/officeDocument/2006/relationships/hyperlink" Target="https://en.wikipedia.org/wiki/Mobile_computing" TargetMode="External"/><Relationship Id="rId7" Type="http://schemas.openxmlformats.org/officeDocument/2006/relationships/hyperlink" Target="https://en.wikipedia.org/wiki/GPS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en.wikipedia.org/wiki/Accelerometer" TargetMode="External"/><Relationship Id="rId5" Type="http://schemas.openxmlformats.org/officeDocument/2006/relationships/hyperlink" Target="https://en.wikipedia.org/wiki/Tablet_computer" TargetMode="External"/><Relationship Id="rId4" Type="http://schemas.openxmlformats.org/officeDocument/2006/relationships/hyperlink" Target="https://en.wikipedia.org/wiki/Smartphone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Head-mounted_display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14260" y="1222941"/>
            <a:ext cx="11650946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80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Comic Sans MS" panose="030F0702030302020204" pitchFamily="66" charset="0"/>
              </a:rPr>
              <a:t>AUGMENTED REALITY</a:t>
            </a:r>
            <a:endParaRPr lang="en-US" sz="80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Comic Sans MS" panose="030F0702030302020204" pitchFamily="66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431545" y="4120885"/>
            <a:ext cx="3038011" cy="212365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2">
                    <a:lumMod val="75000"/>
                  </a:schemeClr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AR CENA" panose="02000000000000000000" pitchFamily="2" charset="0"/>
              </a:rPr>
              <a:t>By:</a:t>
            </a:r>
          </a:p>
          <a:p>
            <a:pPr algn="ctr"/>
            <a:r>
              <a:rPr lang="en-US" sz="4400" b="1" dirty="0" err="1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2">
                    <a:lumMod val="75000"/>
                  </a:schemeClr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AR CENA" panose="02000000000000000000" pitchFamily="2" charset="0"/>
              </a:rPr>
              <a:t>Kavya</a:t>
            </a:r>
            <a:r>
              <a:rPr lang="en-US" sz="44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2">
                    <a:lumMod val="75000"/>
                  </a:schemeClr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AR CENA" panose="02000000000000000000" pitchFamily="2" charset="0"/>
              </a:rPr>
              <a:t> </a:t>
            </a:r>
            <a:r>
              <a:rPr lang="en-US" sz="4400" b="1" dirty="0" err="1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2">
                    <a:lumMod val="75000"/>
                  </a:schemeClr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AR CENA" panose="02000000000000000000" pitchFamily="2" charset="0"/>
              </a:rPr>
              <a:t>Reddy.V</a:t>
            </a:r>
            <a:endParaRPr lang="en-US" sz="4400" b="1" dirty="0" smtClean="0">
              <a:ln w="9525">
                <a:solidFill>
                  <a:schemeClr val="bg1"/>
                </a:solidFill>
                <a:prstDash val="solid"/>
              </a:ln>
              <a:solidFill>
                <a:schemeClr val="tx2">
                  <a:lumMod val="75000"/>
                </a:schemeClr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AR CENA" panose="02000000000000000000" pitchFamily="2" charset="0"/>
            </a:endParaRPr>
          </a:p>
          <a:p>
            <a:pPr algn="ctr"/>
            <a:r>
              <a:rPr lang="en-US" sz="44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2">
                    <a:lumMod val="75000"/>
                  </a:schemeClr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AR CENA" panose="02000000000000000000" pitchFamily="2" charset="0"/>
              </a:rPr>
              <a:t>12R11A05E5</a:t>
            </a:r>
            <a:endParaRPr lang="en-US" sz="4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2">
                  <a:lumMod val="75000"/>
                </a:schemeClr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AR CENA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5120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356382"/>
            <a:ext cx="1242519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>
                <a:latin typeface="Comic Sans MS" panose="030F0702030302020204" pitchFamily="66" charset="0"/>
              </a:rPr>
              <a:t>ii) Sony </a:t>
            </a:r>
            <a:r>
              <a:rPr lang="en-IN" dirty="0" err="1" smtClean="0">
                <a:latin typeface="Comic Sans MS" panose="030F0702030302020204" pitchFamily="66" charset="0"/>
              </a:rPr>
              <a:t>SmartEyeGlass</a:t>
            </a:r>
            <a:r>
              <a:rPr lang="en-IN" dirty="0" smtClean="0">
                <a:latin typeface="Comic Sans MS" panose="030F0702030302020204" pitchFamily="66" charset="0"/>
              </a:rPr>
              <a:t>:</a:t>
            </a:r>
          </a:p>
          <a:p>
            <a:endParaRPr lang="en-IN" dirty="0" smtClean="0">
              <a:latin typeface="Comic Sans MS" panose="030F0702030302020204" pitchFamily="66" charset="0"/>
            </a:endParaRPr>
          </a:p>
          <a:p>
            <a:pPr fontAlgn="base"/>
            <a:r>
              <a:rPr lang="en-IN" dirty="0">
                <a:latin typeface="Comic Sans MS" panose="030F0702030302020204" pitchFamily="66" charset="0"/>
              </a:rPr>
              <a:t>Sony's </a:t>
            </a:r>
            <a:r>
              <a:rPr lang="en-IN" dirty="0" err="1">
                <a:latin typeface="Comic Sans MS" panose="030F0702030302020204" pitchFamily="66" charset="0"/>
              </a:rPr>
              <a:t>SmartEyeglass</a:t>
            </a:r>
            <a:r>
              <a:rPr lang="en-IN" dirty="0">
                <a:latin typeface="Comic Sans MS" panose="030F0702030302020204" pitchFamily="66" charset="0"/>
              </a:rPr>
              <a:t> wearable comes </a:t>
            </a:r>
            <a:r>
              <a:rPr lang="en-IN" dirty="0" smtClean="0">
                <a:latin typeface="Comic Sans MS" panose="030F0702030302020204" pitchFamily="66" charset="0"/>
              </a:rPr>
              <a:t>with thick </a:t>
            </a:r>
            <a:r>
              <a:rPr lang="en-IN" dirty="0">
                <a:latin typeface="Comic Sans MS" panose="030F0702030302020204" pitchFamily="66" charset="0"/>
              </a:rPr>
              <a:t>rims, and serves as a heads-up display for your Android device. </a:t>
            </a:r>
            <a:endParaRPr lang="en-IN" dirty="0" smtClean="0">
              <a:latin typeface="Comic Sans MS" panose="030F0702030302020204" pitchFamily="66" charset="0"/>
            </a:endParaRPr>
          </a:p>
          <a:p>
            <a:pPr fontAlgn="base"/>
            <a:r>
              <a:rPr lang="en-IN" dirty="0" smtClean="0">
                <a:latin typeface="Comic Sans MS" panose="030F0702030302020204" pitchFamily="66" charset="0"/>
              </a:rPr>
              <a:t>You </a:t>
            </a:r>
            <a:r>
              <a:rPr lang="en-IN" dirty="0">
                <a:latin typeface="Comic Sans MS" panose="030F0702030302020204" pitchFamily="66" charset="0"/>
              </a:rPr>
              <a:t>get information such as directions, Tweets related to your location and real-time voice translations via green </a:t>
            </a:r>
            <a:endParaRPr lang="en-IN" dirty="0" smtClean="0">
              <a:latin typeface="Comic Sans MS" panose="030F0702030302020204" pitchFamily="66" charset="0"/>
            </a:endParaRPr>
          </a:p>
          <a:p>
            <a:pPr fontAlgn="base"/>
            <a:r>
              <a:rPr lang="en-IN" dirty="0" smtClean="0">
                <a:latin typeface="Comic Sans MS" panose="030F0702030302020204" pitchFamily="66" charset="0"/>
              </a:rPr>
              <a:t>text </a:t>
            </a:r>
            <a:r>
              <a:rPr lang="en-IN" dirty="0">
                <a:latin typeface="Comic Sans MS" panose="030F0702030302020204" pitchFamily="66" charset="0"/>
              </a:rPr>
              <a:t>that appears over the lenses. </a:t>
            </a:r>
          </a:p>
          <a:p>
            <a:r>
              <a:rPr lang="en-IN" dirty="0">
                <a:latin typeface="Comic Sans MS" panose="030F0702030302020204" pitchFamily="66" charset="0"/>
              </a:rPr>
              <a:t>This device also comes with a  wire that connects down to the Smart Eyeglass' control pack, which is where </a:t>
            </a:r>
            <a:endParaRPr lang="en-IN" dirty="0" smtClean="0">
              <a:latin typeface="Comic Sans MS" panose="030F0702030302020204" pitchFamily="66" charset="0"/>
            </a:endParaRPr>
          </a:p>
          <a:p>
            <a:r>
              <a:rPr lang="en-IN" dirty="0" smtClean="0">
                <a:latin typeface="Comic Sans MS" panose="030F0702030302020204" pitchFamily="66" charset="0"/>
              </a:rPr>
              <a:t>you'll </a:t>
            </a:r>
            <a:r>
              <a:rPr lang="en-IN" dirty="0">
                <a:latin typeface="Comic Sans MS" panose="030F0702030302020204" pitchFamily="66" charset="0"/>
              </a:rPr>
              <a:t>find </a:t>
            </a:r>
            <a:r>
              <a:rPr lang="en-IN" dirty="0" smtClean="0">
                <a:latin typeface="Comic Sans MS" panose="030F0702030302020204" pitchFamily="66" charset="0"/>
              </a:rPr>
              <a:t>its </a:t>
            </a:r>
            <a:r>
              <a:rPr lang="en-IN" dirty="0">
                <a:latin typeface="Comic Sans MS" panose="030F0702030302020204" pitchFamily="66" charset="0"/>
              </a:rPr>
              <a:t>touch controls, battery, microphone and speaker.</a:t>
            </a:r>
          </a:p>
          <a:p>
            <a:endParaRPr lang="en-IN" dirty="0">
              <a:latin typeface="Comic Sans MS" panose="030F0702030302020204" pitchFamily="66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2943" y="2692507"/>
            <a:ext cx="7239000" cy="385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164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256540"/>
            <a:ext cx="12301766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en-IN" b="1" dirty="0" smtClean="0">
                <a:latin typeface="Comic Sans MS" panose="030F0702030302020204" pitchFamily="66" charset="0"/>
              </a:rPr>
              <a:t>iii) Google Glass:</a:t>
            </a:r>
          </a:p>
          <a:p>
            <a:pPr fontAlgn="base"/>
            <a:endParaRPr lang="en-IN" dirty="0">
              <a:latin typeface="Comic Sans MS" panose="030F0702030302020204" pitchFamily="66" charset="0"/>
            </a:endParaRPr>
          </a:p>
          <a:p>
            <a:pPr fontAlgn="base"/>
            <a:r>
              <a:rPr lang="en-IN" dirty="0" smtClean="0">
                <a:latin typeface="Comic Sans MS" panose="030F0702030302020204" pitchFamily="66" charset="0"/>
              </a:rPr>
              <a:t>-With </a:t>
            </a:r>
            <a:r>
              <a:rPr lang="en-IN" dirty="0">
                <a:latin typeface="Comic Sans MS" panose="030F0702030302020204" pitchFamily="66" charset="0"/>
              </a:rPr>
              <a:t>this tiny head-mounted display, you can see a number of superimposed information screens over your </a:t>
            </a:r>
            <a:r>
              <a:rPr lang="en-IN" dirty="0" smtClean="0">
                <a:latin typeface="Comic Sans MS" panose="030F0702030302020204" pitchFamily="66" charset="0"/>
              </a:rPr>
              <a:t>daily</a:t>
            </a:r>
          </a:p>
          <a:p>
            <a:pPr fontAlgn="base"/>
            <a:r>
              <a:rPr lang="en-IN" dirty="0" smtClean="0">
                <a:latin typeface="Comic Sans MS" panose="030F0702030302020204" pitchFamily="66" charset="0"/>
              </a:rPr>
              <a:t> </a:t>
            </a:r>
            <a:r>
              <a:rPr lang="en-IN" dirty="0">
                <a:latin typeface="Comic Sans MS" panose="030F0702030302020204" pitchFamily="66" charset="0"/>
              </a:rPr>
              <a:t>life: </a:t>
            </a:r>
            <a:endParaRPr lang="en-IN" dirty="0" smtClean="0">
              <a:latin typeface="Comic Sans MS" panose="030F0702030302020204" pitchFamily="66" charset="0"/>
            </a:endParaRPr>
          </a:p>
          <a:p>
            <a:pPr fontAlgn="base"/>
            <a:r>
              <a:rPr lang="en-IN" dirty="0" smtClean="0">
                <a:latin typeface="Comic Sans MS" panose="030F0702030302020204" pitchFamily="66" charset="0"/>
              </a:rPr>
              <a:t>the </a:t>
            </a:r>
            <a:r>
              <a:rPr lang="en-IN" dirty="0">
                <a:latin typeface="Comic Sans MS" panose="030F0702030302020204" pitchFamily="66" charset="0"/>
              </a:rPr>
              <a:t>weather, current events, missed calls, even turn-based navigation based on your smartphone's GPS. </a:t>
            </a:r>
            <a:endParaRPr lang="en-IN" dirty="0" smtClean="0">
              <a:latin typeface="Comic Sans MS" panose="030F0702030302020204" pitchFamily="66" charset="0"/>
            </a:endParaRPr>
          </a:p>
          <a:p>
            <a:pPr fontAlgn="base"/>
            <a:r>
              <a:rPr lang="en-IN" dirty="0" smtClean="0">
                <a:latin typeface="Comic Sans MS" panose="030F0702030302020204" pitchFamily="66" charset="0"/>
              </a:rPr>
              <a:t>- </a:t>
            </a:r>
            <a:r>
              <a:rPr lang="en-IN" dirty="0">
                <a:latin typeface="Comic Sans MS" panose="030F0702030302020204" pitchFamily="66" charset="0"/>
              </a:rPr>
              <a:t>you can even tell the headset to take pictures of what you were looking at. </a:t>
            </a:r>
          </a:p>
          <a:p>
            <a:endParaRPr lang="en-IN" dirty="0">
              <a:latin typeface="Comic Sans MS" panose="030F0702030302020204" pitchFamily="66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1116" y="2158218"/>
            <a:ext cx="3842385" cy="4360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337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3557" y="492369"/>
            <a:ext cx="11012951" cy="24622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b="1" dirty="0">
                <a:latin typeface="Comic Sans MS" panose="030F0702030302020204" pitchFamily="66" charset="0"/>
              </a:rPr>
              <a:t>Contact lenses</a:t>
            </a:r>
            <a:endParaRPr lang="en-IN" sz="2800" dirty="0">
              <a:latin typeface="Comic Sans MS" panose="030F0702030302020204" pitchFamily="66" charset="0"/>
            </a:endParaRPr>
          </a:p>
          <a:p>
            <a:endParaRPr lang="en-IN" dirty="0" smtClean="0">
              <a:latin typeface="Comic Sans MS" panose="030F0702030302020204" pitchFamily="66" charset="0"/>
            </a:endParaRPr>
          </a:p>
          <a:p>
            <a:r>
              <a:rPr lang="en-IN" dirty="0" smtClean="0">
                <a:latin typeface="Comic Sans MS" panose="030F0702030302020204" pitchFamily="66" charset="0"/>
              </a:rPr>
              <a:t>These</a:t>
            </a:r>
            <a:r>
              <a:rPr lang="en-IN" dirty="0">
                <a:latin typeface="Comic Sans MS" panose="030F0702030302020204" pitchFamily="66" charset="0"/>
              </a:rPr>
              <a:t> </a:t>
            </a:r>
            <a:r>
              <a:rPr lang="en-IN" dirty="0">
                <a:latin typeface="Comic Sans MS" panose="030F0702030302020204" pitchFamily="66" charset="0"/>
                <a:hlinkClick r:id="rId3" tooltip="Bionic contact lens"/>
              </a:rPr>
              <a:t>bionic contact lenses</a:t>
            </a:r>
            <a:r>
              <a:rPr lang="en-IN" dirty="0">
                <a:latin typeface="Comic Sans MS" panose="030F0702030302020204" pitchFamily="66" charset="0"/>
              </a:rPr>
              <a:t> might contain the elements for display embedded into the lens including </a:t>
            </a:r>
            <a:endParaRPr lang="en-IN" dirty="0" smtClean="0">
              <a:latin typeface="Comic Sans MS" panose="030F0702030302020204" pitchFamily="66" charset="0"/>
            </a:endParaRPr>
          </a:p>
          <a:p>
            <a:r>
              <a:rPr lang="en-IN" dirty="0" smtClean="0">
                <a:latin typeface="Comic Sans MS" panose="030F0702030302020204" pitchFamily="66" charset="0"/>
              </a:rPr>
              <a:t>integrated </a:t>
            </a:r>
            <a:r>
              <a:rPr lang="en-IN" dirty="0">
                <a:latin typeface="Comic Sans MS" panose="030F0702030302020204" pitchFamily="66" charset="0"/>
              </a:rPr>
              <a:t>circuitry, </a:t>
            </a:r>
            <a:r>
              <a:rPr lang="en-IN" dirty="0" smtClean="0">
                <a:latin typeface="Comic Sans MS" panose="030F0702030302020204" pitchFamily="66" charset="0"/>
              </a:rPr>
              <a:t>LEDs </a:t>
            </a:r>
            <a:r>
              <a:rPr lang="en-IN" dirty="0">
                <a:latin typeface="Comic Sans MS" panose="030F0702030302020204" pitchFamily="66" charset="0"/>
              </a:rPr>
              <a:t>and an antenna for wireless communication. </a:t>
            </a:r>
            <a:endParaRPr lang="en-IN" dirty="0" smtClean="0">
              <a:latin typeface="Comic Sans MS" panose="030F0702030302020204" pitchFamily="66" charset="0"/>
            </a:endParaRPr>
          </a:p>
          <a:p>
            <a:endParaRPr lang="en-IN" dirty="0">
              <a:latin typeface="Comic Sans MS" panose="030F0702030302020204" pitchFamily="66" charset="0"/>
            </a:endParaRPr>
          </a:p>
          <a:p>
            <a:r>
              <a:rPr lang="en-IN" dirty="0" smtClean="0">
                <a:latin typeface="Comic Sans MS" panose="030F0702030302020204" pitchFamily="66" charset="0"/>
              </a:rPr>
              <a:t>Contact lenses that display AR imaging are in development. </a:t>
            </a:r>
          </a:p>
          <a:p>
            <a:endParaRPr lang="en-IN" dirty="0"/>
          </a:p>
          <a:p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9775" y="2714234"/>
            <a:ext cx="6687968" cy="3775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693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58129" y="576775"/>
            <a:ext cx="44358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 smtClean="0">
                <a:latin typeface="Comic Sans MS" panose="030F0702030302020204" pitchFamily="66" charset="0"/>
              </a:rPr>
              <a:t>Virtual Retinal Display</a:t>
            </a:r>
            <a:endParaRPr lang="en-IN" dirty="0">
              <a:latin typeface="Comic Sans MS" panose="030F0702030302020204" pitchFamily="66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74857" y="1422732"/>
            <a:ext cx="1019542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latin typeface="Comic Sans MS" panose="030F0702030302020204" pitchFamily="66" charset="0"/>
              </a:rPr>
              <a:t>With this technology, a display is scanned directly onto the </a:t>
            </a:r>
            <a:r>
              <a:rPr lang="en-IN" dirty="0">
                <a:latin typeface="Comic Sans MS" panose="030F0702030302020204" pitchFamily="66" charset="0"/>
                <a:hlinkClick r:id="rId3" tooltip="Retina"/>
              </a:rPr>
              <a:t>retina</a:t>
            </a:r>
            <a:r>
              <a:rPr lang="en-IN" dirty="0">
                <a:latin typeface="Comic Sans MS" panose="030F0702030302020204" pitchFamily="66" charset="0"/>
              </a:rPr>
              <a:t> of a viewer's eye. </a:t>
            </a:r>
            <a:endParaRPr lang="en-IN" dirty="0" smtClean="0">
              <a:latin typeface="Comic Sans MS" panose="030F0702030302020204" pitchFamily="66" charset="0"/>
            </a:endParaRPr>
          </a:p>
          <a:p>
            <a:r>
              <a:rPr lang="en-IN" dirty="0" smtClean="0">
                <a:latin typeface="Comic Sans MS" panose="030F0702030302020204" pitchFamily="66" charset="0"/>
              </a:rPr>
              <a:t>The </a:t>
            </a:r>
            <a:r>
              <a:rPr lang="en-IN" dirty="0">
                <a:latin typeface="Comic Sans MS" panose="030F0702030302020204" pitchFamily="66" charset="0"/>
              </a:rPr>
              <a:t>viewer sees what appears to be a conventional display floating in space in front of them. </a:t>
            </a:r>
          </a:p>
          <a:p>
            <a:r>
              <a:rPr lang="en-IN" dirty="0" smtClean="0">
                <a:latin typeface="Comic Sans MS" panose="030F0702030302020204" pitchFamily="66" charset="0"/>
              </a:rPr>
              <a:t>-under development</a:t>
            </a:r>
            <a:endParaRPr lang="en-IN" dirty="0">
              <a:latin typeface="Comic Sans MS" panose="030F0702030302020204" pitchFamily="66" charset="0"/>
            </a:endParaRPr>
          </a:p>
          <a:p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3805" y="2884243"/>
            <a:ext cx="5010150" cy="376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662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90843" y="506436"/>
            <a:ext cx="19800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 smtClean="0">
                <a:latin typeface="Comic Sans MS" panose="030F0702030302020204" pitchFamily="66" charset="0"/>
              </a:rPr>
              <a:t>Handheld</a:t>
            </a:r>
            <a:endParaRPr lang="en-IN" sz="3200" dirty="0">
              <a:latin typeface="Comic Sans MS" panose="030F0702030302020204" pitchFamily="66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082664" y="1100597"/>
            <a:ext cx="580579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smtClean="0">
                <a:latin typeface="Comic Sans MS" panose="030F0702030302020204" pitchFamily="66" charset="0"/>
              </a:rPr>
              <a:t>A small display that fits in user’s hand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smtClean="0">
                <a:latin typeface="Comic Sans MS" panose="030F0702030302020204" pitchFamily="66" charset="0"/>
              </a:rPr>
              <a:t>Portable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smtClean="0">
                <a:latin typeface="Comic Sans MS" panose="030F0702030302020204" pitchFamily="66" charset="0"/>
              </a:rPr>
              <a:t>Ubiquitous nature of camera phones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smtClean="0">
                <a:latin typeface="Comic Sans MS" panose="030F0702030302020204" pitchFamily="66" charset="0"/>
              </a:rPr>
              <a:t>User having to hold the device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smtClean="0">
                <a:latin typeface="Comic Sans MS" panose="030F0702030302020204" pitchFamily="66" charset="0"/>
              </a:rPr>
              <a:t>Distorting effect compared to real world objects</a:t>
            </a:r>
            <a:endParaRPr lang="en-IN" dirty="0">
              <a:latin typeface="Comic Sans MS" panose="030F0702030302020204" pitchFamily="66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0872" y="2964914"/>
            <a:ext cx="5317588" cy="3545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286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47114" y="365760"/>
            <a:ext cx="15311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 smtClean="0">
                <a:latin typeface="Comic Sans MS" panose="030F0702030302020204" pitchFamily="66" charset="0"/>
              </a:rPr>
              <a:t>Spatial</a:t>
            </a:r>
            <a:endParaRPr lang="en-IN" sz="3200" dirty="0">
              <a:latin typeface="Comic Sans MS" panose="030F0702030302020204" pitchFamily="66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219332" y="1342374"/>
            <a:ext cx="1061220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smtClean="0">
                <a:latin typeface="Comic Sans MS" panose="030F0702030302020204" pitchFamily="66" charset="0"/>
              </a:rPr>
              <a:t>Makes use of digital projectors to display graphical information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smtClean="0">
                <a:latin typeface="Comic Sans MS" panose="030F0702030302020204" pitchFamily="66" charset="0"/>
              </a:rPr>
              <a:t>User is not required to carry the equipment or wear any device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smtClean="0">
                <a:latin typeface="Comic Sans MS" panose="030F0702030302020204" pitchFamily="66" charset="0"/>
              </a:rPr>
              <a:t>Key difference is that-display separated from user so multiple users can use at the same time</a:t>
            </a:r>
            <a:endParaRPr lang="en-IN" dirty="0">
              <a:latin typeface="Comic Sans MS" panose="030F0702030302020204" pitchFamily="66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8947" y="2657542"/>
            <a:ext cx="3565041" cy="3858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619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13206" y="422029"/>
            <a:ext cx="87607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 smtClean="0">
                <a:latin typeface="Comic Sans MS" panose="030F0702030302020204" pitchFamily="66" charset="0"/>
              </a:rPr>
              <a:t>APPLICATIONS OF AUGMENTED REALITY</a:t>
            </a:r>
            <a:endParaRPr lang="en-IN" sz="3200" dirty="0">
              <a:latin typeface="Comic Sans MS" panose="030F0702030302020204" pitchFamily="66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47114" y="1420837"/>
            <a:ext cx="26068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 smtClean="0">
                <a:latin typeface="Comic Sans MS" panose="030F0702030302020204" pitchFamily="66" charset="0"/>
              </a:rPr>
              <a:t>1. Archaeology</a:t>
            </a:r>
            <a:endParaRPr lang="en-IN" sz="2800" dirty="0">
              <a:latin typeface="Comic Sans MS" panose="030F0702030302020204" pitchFamily="66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1473" y="2358090"/>
            <a:ext cx="6048375" cy="340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995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92369" y="745588"/>
            <a:ext cx="28071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 smtClean="0">
                <a:latin typeface="Comic Sans MS" panose="030F0702030302020204" pitchFamily="66" charset="0"/>
              </a:rPr>
              <a:t>2. Architecture</a:t>
            </a:r>
            <a:endParaRPr lang="en-IN" sz="2800" dirty="0">
              <a:latin typeface="Comic Sans MS" panose="030F0702030302020204" pitchFamily="66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5958" y="1798904"/>
            <a:ext cx="8168641" cy="4594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795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22763" y="379826"/>
            <a:ext cx="12073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 smtClean="0">
                <a:latin typeface="Comic Sans MS" panose="030F0702030302020204" pitchFamily="66" charset="0"/>
              </a:rPr>
              <a:t>3. Art</a:t>
            </a:r>
            <a:endParaRPr lang="en-IN" sz="2800" dirty="0">
              <a:latin typeface="Comic Sans MS" panose="030F0702030302020204" pitchFamily="66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9502" y="337624"/>
            <a:ext cx="4353214" cy="231794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922763" y="2937432"/>
            <a:ext cx="2316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 smtClean="0">
                <a:latin typeface="Comic Sans MS" panose="030F0702030302020204" pitchFamily="66" charset="0"/>
              </a:rPr>
              <a:t>4. Commerce</a:t>
            </a:r>
            <a:endParaRPr lang="en-IN" sz="2800" dirty="0">
              <a:latin typeface="Comic Sans MS" panose="030F0702030302020204" pitchFamily="66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9502" y="3199042"/>
            <a:ext cx="4803923" cy="3385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296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259" y="1904422"/>
            <a:ext cx="6085140" cy="270978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6732" y="1524586"/>
            <a:ext cx="5570633" cy="36523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04911" y="759652"/>
            <a:ext cx="22397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 smtClean="0">
                <a:latin typeface="Comic Sans MS" panose="030F0702030302020204" pitchFamily="66" charset="0"/>
              </a:rPr>
              <a:t>5. Education</a:t>
            </a:r>
            <a:endParaRPr lang="en-IN" sz="2800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0636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2676" y="1659988"/>
            <a:ext cx="1094081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>
                <a:latin typeface="Comic Sans MS" panose="030F0702030302020204" pitchFamily="66" charset="0"/>
              </a:rPr>
              <a:t>Augmented reality is the integration of digital </a:t>
            </a:r>
            <a:r>
              <a:rPr lang="en-IN" sz="2800" dirty="0" smtClean="0">
                <a:latin typeface="Comic Sans MS" panose="030F0702030302020204" pitchFamily="66" charset="0"/>
              </a:rPr>
              <a:t>information </a:t>
            </a:r>
            <a:r>
              <a:rPr lang="en-IN" sz="2800" dirty="0">
                <a:latin typeface="Comic Sans MS" panose="030F0702030302020204" pitchFamily="66" charset="0"/>
              </a:rPr>
              <a:t>with </a:t>
            </a:r>
            <a:endParaRPr lang="en-IN" sz="2800" dirty="0" smtClean="0">
              <a:latin typeface="Comic Sans MS" panose="030F0702030302020204" pitchFamily="66" charset="0"/>
            </a:endParaRPr>
          </a:p>
          <a:p>
            <a:r>
              <a:rPr lang="en-IN" sz="2800" dirty="0" smtClean="0">
                <a:latin typeface="Comic Sans MS" panose="030F0702030302020204" pitchFamily="66" charset="0"/>
              </a:rPr>
              <a:t>the </a:t>
            </a:r>
            <a:r>
              <a:rPr lang="en-IN" sz="2800" dirty="0">
                <a:latin typeface="Comic Sans MS" panose="030F0702030302020204" pitchFamily="66" charset="0"/>
              </a:rPr>
              <a:t>user's environment in real time</a:t>
            </a:r>
            <a:r>
              <a:rPr lang="en-IN" sz="2800" dirty="0" smtClean="0">
                <a:latin typeface="Comic Sans MS" panose="030F0702030302020204" pitchFamily="66" charset="0"/>
              </a:rPr>
              <a:t>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92369" y="3629465"/>
            <a:ext cx="10891123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>
                <a:latin typeface="Comic Sans MS" panose="030F0702030302020204" pitchFamily="66" charset="0"/>
              </a:rPr>
              <a:t>Augmented reality (AR) is </a:t>
            </a:r>
            <a:r>
              <a:rPr lang="en-IN" sz="2800" dirty="0" smtClean="0">
                <a:latin typeface="Comic Sans MS" panose="030F0702030302020204" pitchFamily="66" charset="0"/>
              </a:rPr>
              <a:t>an indirect view </a:t>
            </a:r>
            <a:r>
              <a:rPr lang="en-IN" sz="2800" dirty="0">
                <a:latin typeface="Comic Sans MS" panose="030F0702030302020204" pitchFamily="66" charset="0"/>
              </a:rPr>
              <a:t>of a </a:t>
            </a:r>
            <a:endParaRPr lang="en-IN" sz="2800" dirty="0" smtClean="0">
              <a:latin typeface="Comic Sans MS" panose="030F0702030302020204" pitchFamily="66" charset="0"/>
            </a:endParaRPr>
          </a:p>
          <a:p>
            <a:r>
              <a:rPr lang="en-IN" sz="2800" dirty="0" smtClean="0">
                <a:latin typeface="Comic Sans MS" panose="030F0702030302020204" pitchFamily="66" charset="0"/>
              </a:rPr>
              <a:t>physical</a:t>
            </a:r>
            <a:r>
              <a:rPr lang="en-IN" sz="2800" dirty="0">
                <a:latin typeface="Comic Sans MS" panose="030F0702030302020204" pitchFamily="66" charset="0"/>
              </a:rPr>
              <a:t>, real-world environment </a:t>
            </a:r>
            <a:r>
              <a:rPr lang="en-IN" sz="2800" dirty="0" smtClean="0">
                <a:latin typeface="Comic Sans MS" panose="030F0702030302020204" pitchFamily="66" charset="0"/>
              </a:rPr>
              <a:t>whose elements </a:t>
            </a:r>
            <a:r>
              <a:rPr lang="en-IN" sz="2800" dirty="0">
                <a:latin typeface="Comic Sans MS" panose="030F0702030302020204" pitchFamily="66" charset="0"/>
              </a:rPr>
              <a:t>are </a:t>
            </a:r>
            <a:r>
              <a:rPr lang="en-IN" sz="2800" dirty="0" smtClean="0">
                <a:latin typeface="Comic Sans MS" panose="030F0702030302020204" pitchFamily="66" charset="0"/>
              </a:rPr>
              <a:t>augmented</a:t>
            </a:r>
          </a:p>
          <a:p>
            <a:r>
              <a:rPr lang="en-IN" sz="2800" dirty="0" smtClean="0">
                <a:latin typeface="Comic Sans MS" panose="030F0702030302020204" pitchFamily="66" charset="0"/>
              </a:rPr>
              <a:t>by computer-generated </a:t>
            </a:r>
            <a:r>
              <a:rPr lang="en-IN" sz="2800" dirty="0">
                <a:latin typeface="Comic Sans MS" panose="030F0702030302020204" pitchFamily="66" charset="0"/>
              </a:rPr>
              <a:t>sensory input such as </a:t>
            </a:r>
            <a:r>
              <a:rPr lang="en-IN" sz="2800" dirty="0" err="1" smtClean="0">
                <a:latin typeface="Comic Sans MS" panose="030F0702030302020204" pitchFamily="66" charset="0"/>
              </a:rPr>
              <a:t>sound,video</a:t>
            </a:r>
            <a:r>
              <a:rPr lang="en-IN" sz="2800" dirty="0">
                <a:latin typeface="Comic Sans MS" panose="030F0702030302020204" pitchFamily="66" charset="0"/>
              </a:rPr>
              <a:t>, </a:t>
            </a:r>
            <a:endParaRPr lang="en-IN" sz="2800" dirty="0" smtClean="0">
              <a:latin typeface="Comic Sans MS" panose="030F0702030302020204" pitchFamily="66" charset="0"/>
            </a:endParaRPr>
          </a:p>
          <a:p>
            <a:r>
              <a:rPr lang="en-IN" sz="2800" dirty="0" smtClean="0">
                <a:latin typeface="Comic Sans MS" panose="030F0702030302020204" pitchFamily="66" charset="0"/>
              </a:rPr>
              <a:t>graphics </a:t>
            </a:r>
            <a:r>
              <a:rPr lang="en-IN" sz="2800" dirty="0">
                <a:latin typeface="Comic Sans MS" panose="030F0702030302020204" pitchFamily="66" charset="0"/>
              </a:rPr>
              <a:t>or </a:t>
            </a:r>
            <a:r>
              <a:rPr lang="en-IN" sz="2800" dirty="0">
                <a:latin typeface="Comic Sans MS" panose="030F0702030302020204" pitchFamily="66" charset="0"/>
                <a:hlinkClick r:id="rId3" tooltip="GPS"/>
              </a:rPr>
              <a:t>GPS</a:t>
            </a:r>
            <a:r>
              <a:rPr lang="en-IN" sz="2800" dirty="0">
                <a:latin typeface="Comic Sans MS" panose="030F0702030302020204" pitchFamily="66" charset="0"/>
              </a:rPr>
              <a:t> data. </a:t>
            </a:r>
          </a:p>
        </p:txBody>
      </p:sp>
    </p:spTree>
    <p:extLst>
      <p:ext uri="{BB962C8B-B14F-4D97-AF65-F5344CB8AC3E}">
        <p14:creationId xmlns:p14="http://schemas.microsoft.com/office/powerpoint/2010/main" val="300406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6646" y="287070"/>
            <a:ext cx="5291796" cy="297663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235568" y="618978"/>
            <a:ext cx="17876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 smtClean="0">
                <a:latin typeface="Comic Sans MS" panose="030F0702030302020204" pitchFamily="66" charset="0"/>
              </a:rPr>
              <a:t>6. Gaming</a:t>
            </a:r>
            <a:endParaRPr lang="en-IN" sz="2800" dirty="0">
              <a:latin typeface="Comic Sans MS" panose="030F0702030302020204" pitchFamily="66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0908" y="3147167"/>
            <a:ext cx="4759034" cy="356927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576646" y="3713870"/>
            <a:ext cx="18950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 smtClean="0">
                <a:latin typeface="Comic Sans MS" panose="030F0702030302020204" pitchFamily="66" charset="0"/>
              </a:rPr>
              <a:t>7. Medical</a:t>
            </a:r>
            <a:endParaRPr lang="en-IN" sz="2800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0900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5763" y="356582"/>
            <a:ext cx="5185849" cy="343903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671" y="3795619"/>
            <a:ext cx="5223729" cy="291493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61464" y="356582"/>
            <a:ext cx="18261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 smtClean="0">
                <a:latin typeface="Comic Sans MS" panose="030F0702030302020204" pitchFamily="66" charset="0"/>
              </a:rPr>
              <a:t>8.Military</a:t>
            </a:r>
            <a:endParaRPr lang="en-IN" sz="2800" dirty="0">
              <a:latin typeface="Comic Sans MS" panose="030F0702030302020204" pitchFamily="66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682155" y="4093699"/>
            <a:ext cx="17491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 smtClean="0">
                <a:latin typeface="Comic Sans MS" panose="030F0702030302020204" pitchFamily="66" charset="0"/>
              </a:rPr>
              <a:t>9. Sports</a:t>
            </a:r>
            <a:endParaRPr lang="en-IN" sz="2800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594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051495" y="436099"/>
            <a:ext cx="33666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 smtClean="0">
                <a:latin typeface="Comic Sans MS" panose="030F0702030302020204" pitchFamily="66" charset="0"/>
              </a:rPr>
              <a:t>LIMITATIONS:</a:t>
            </a:r>
            <a:endParaRPr lang="en-IN" sz="3200" dirty="0">
              <a:latin typeface="Comic Sans MS" panose="030F0702030302020204" pitchFamily="66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617785" y="1856935"/>
            <a:ext cx="6598281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3200" dirty="0" smtClean="0">
                <a:latin typeface="Comic Sans MS" panose="030F0702030302020204" pitchFamily="66" charset="0"/>
              </a:rPr>
              <a:t>GPS range</a:t>
            </a:r>
          </a:p>
          <a:p>
            <a:endParaRPr lang="en-IN" sz="3200" dirty="0" smtClean="0">
              <a:latin typeface="Comic Sans MS" panose="030F0702030302020204" pitchFamily="66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3200" dirty="0" smtClean="0">
                <a:latin typeface="Comic Sans MS" panose="030F0702030302020204" pitchFamily="66" charset="0"/>
              </a:rPr>
              <a:t>Cell phones having small screens</a:t>
            </a:r>
          </a:p>
          <a:p>
            <a:endParaRPr lang="en-IN" sz="3200" dirty="0" smtClean="0">
              <a:latin typeface="Comic Sans MS" panose="030F0702030302020204" pitchFamily="66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3200" dirty="0" smtClean="0">
                <a:latin typeface="Comic Sans MS" panose="030F0702030302020204" pitchFamily="66" charset="0"/>
              </a:rPr>
              <a:t>Privacy </a:t>
            </a:r>
            <a:r>
              <a:rPr lang="en-IN" sz="3200" dirty="0" err="1" smtClean="0">
                <a:latin typeface="Comic Sans MS" panose="030F0702030302020204" pitchFamily="66" charset="0"/>
              </a:rPr>
              <a:t>cconcerns</a:t>
            </a:r>
            <a:endParaRPr lang="en-IN" sz="3200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1618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852364" y="1982597"/>
            <a:ext cx="7446269" cy="186204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15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AR BERKLEY" panose="02000000000000000000" pitchFamily="2" charset="0"/>
              </a:rPr>
              <a:t>Thank You</a:t>
            </a:r>
            <a:endParaRPr lang="en-US" sz="115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  <a:latin typeface="AR BERKLEY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9559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formbureauet.com/arivesite/wp-content/uploads/2008/10/picture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45" y="844063"/>
            <a:ext cx="7104185" cy="5490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469944" y="1997613"/>
            <a:ext cx="4868640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 smtClean="0">
                <a:latin typeface="Comic Sans MS" panose="030F0702030302020204" pitchFamily="66" charset="0"/>
              </a:rPr>
              <a:t>It is a combination of real </a:t>
            </a:r>
          </a:p>
          <a:p>
            <a:r>
              <a:rPr lang="en-IN" sz="2800" dirty="0" smtClean="0">
                <a:latin typeface="Comic Sans MS" panose="030F0702030302020204" pitchFamily="66" charset="0"/>
              </a:rPr>
              <a:t>scene viewed by the user</a:t>
            </a:r>
          </a:p>
          <a:p>
            <a:r>
              <a:rPr lang="en-IN" sz="2800" dirty="0">
                <a:latin typeface="Comic Sans MS" panose="030F0702030302020204" pitchFamily="66" charset="0"/>
              </a:rPr>
              <a:t>a</a:t>
            </a:r>
            <a:r>
              <a:rPr lang="en-IN" sz="2800" dirty="0" smtClean="0">
                <a:latin typeface="Comic Sans MS" panose="030F0702030302020204" pitchFamily="66" charset="0"/>
              </a:rPr>
              <a:t>nd a virtual scene </a:t>
            </a:r>
          </a:p>
          <a:p>
            <a:r>
              <a:rPr lang="en-IN" sz="2800" dirty="0" smtClean="0">
                <a:latin typeface="Comic Sans MS" panose="030F0702030302020204" pitchFamily="66" charset="0"/>
              </a:rPr>
              <a:t>generated by the computer </a:t>
            </a:r>
          </a:p>
          <a:p>
            <a:r>
              <a:rPr lang="en-IN" sz="2800" dirty="0" smtClean="0">
                <a:latin typeface="Comic Sans MS" panose="030F0702030302020204" pitchFamily="66" charset="0"/>
              </a:rPr>
              <a:t> that augments the scene </a:t>
            </a:r>
          </a:p>
          <a:p>
            <a:r>
              <a:rPr lang="en-IN" sz="2800" dirty="0" smtClean="0">
                <a:latin typeface="Comic Sans MS" panose="030F0702030302020204" pitchFamily="66" charset="0"/>
              </a:rPr>
              <a:t>with additional information</a:t>
            </a:r>
            <a:endParaRPr lang="en-IN" sz="2800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294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264899" y="295421"/>
            <a:ext cx="77139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b="1" dirty="0">
                <a:latin typeface="Comic Sans MS" panose="030F0702030302020204" pitchFamily="66" charset="0"/>
              </a:rPr>
              <a:t>Augmented Reality </a:t>
            </a:r>
            <a:r>
              <a:rPr lang="en-IN" sz="3600" b="1" dirty="0" smtClean="0">
                <a:latin typeface="Comic Sans MS" panose="030F0702030302020204" pitchFamily="66" charset="0"/>
              </a:rPr>
              <a:t>in </a:t>
            </a:r>
            <a:r>
              <a:rPr lang="en-IN" sz="3600" b="1" dirty="0">
                <a:latin typeface="Comic Sans MS" panose="030F0702030302020204" pitchFamily="66" charset="0"/>
              </a:rPr>
              <a:t>Cell </a:t>
            </a:r>
            <a:r>
              <a:rPr lang="en-IN" sz="3600" b="1" dirty="0" smtClean="0">
                <a:latin typeface="Comic Sans MS" panose="030F0702030302020204" pitchFamily="66" charset="0"/>
              </a:rPr>
              <a:t>Phones</a:t>
            </a:r>
            <a:endParaRPr lang="en-IN" sz="3600" dirty="0">
              <a:latin typeface="Comic Sans MS" panose="030F0702030302020204" pitchFamily="66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-14068" y="1506195"/>
            <a:ext cx="122296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latin typeface="Comic Sans MS" panose="030F0702030302020204" pitchFamily="66" charset="0"/>
              </a:rPr>
              <a:t>primitive versions of augmented reality are already here on some cell phones, particularly in applications for </a:t>
            </a:r>
            <a:r>
              <a:rPr lang="en-IN" dirty="0" smtClean="0">
                <a:latin typeface="Comic Sans MS" panose="030F0702030302020204" pitchFamily="66" charset="0"/>
              </a:rPr>
              <a:t>the</a:t>
            </a:r>
          </a:p>
          <a:p>
            <a:r>
              <a:rPr lang="en-IN" dirty="0" smtClean="0">
                <a:latin typeface="Comic Sans MS" panose="030F0702030302020204" pitchFamily="66" charset="0"/>
                <a:hlinkClick r:id="rId3"/>
              </a:rPr>
              <a:t>iPhone</a:t>
            </a:r>
            <a:r>
              <a:rPr lang="en-IN" dirty="0">
                <a:latin typeface="Comic Sans MS" panose="030F0702030302020204" pitchFamily="66" charset="0"/>
              </a:rPr>
              <a:t> </a:t>
            </a:r>
            <a:r>
              <a:rPr lang="en-IN" dirty="0" smtClean="0">
                <a:latin typeface="Comic Sans MS" panose="030F0702030302020204" pitchFamily="66" charset="0"/>
              </a:rPr>
              <a:t>and </a:t>
            </a:r>
            <a:r>
              <a:rPr lang="en-IN" dirty="0">
                <a:latin typeface="Comic Sans MS" panose="030F0702030302020204" pitchFamily="66" charset="0"/>
              </a:rPr>
              <a:t>phones with the Android operating system.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112" y="2547205"/>
            <a:ext cx="4892626" cy="367762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683347" y="2969235"/>
            <a:ext cx="6526146" cy="2893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800" dirty="0" smtClean="0">
                <a:latin typeface="Comic Sans MS" panose="030F0702030302020204" pitchFamily="66" charset="0"/>
              </a:rPr>
              <a:t>LAYAR</a:t>
            </a:r>
          </a:p>
          <a:p>
            <a:endParaRPr lang="en-IN" sz="2800" dirty="0" smtClean="0">
              <a:latin typeface="Comic Sans MS" panose="030F0702030302020204" pitchFamily="66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>
                <a:latin typeface="Comic Sans MS" panose="030F0702030302020204" pitchFamily="66" charset="0"/>
              </a:rPr>
              <a:t>uses the phone's camera and </a:t>
            </a:r>
            <a:r>
              <a:rPr lang="en-IN" dirty="0">
                <a:latin typeface="Comic Sans MS" panose="030F0702030302020204" pitchFamily="66" charset="0"/>
                <a:hlinkClick r:id="rId5"/>
              </a:rPr>
              <a:t>GPS</a:t>
            </a:r>
            <a:r>
              <a:rPr lang="en-IN" dirty="0">
                <a:latin typeface="Comic Sans MS" panose="030F0702030302020204" pitchFamily="66" charset="0"/>
              </a:rPr>
              <a:t> capabilities </a:t>
            </a:r>
            <a:r>
              <a:rPr lang="en-IN" dirty="0" smtClean="0">
                <a:latin typeface="Comic Sans MS" panose="030F0702030302020204" pitchFamily="66" charset="0"/>
              </a:rPr>
              <a:t>to</a:t>
            </a:r>
          </a:p>
          <a:p>
            <a:r>
              <a:rPr lang="en-IN" dirty="0" smtClean="0">
                <a:latin typeface="Comic Sans MS" panose="030F0702030302020204" pitchFamily="66" charset="0"/>
              </a:rPr>
              <a:t> </a:t>
            </a:r>
            <a:r>
              <a:rPr lang="en-IN" dirty="0">
                <a:latin typeface="Comic Sans MS" panose="030F0702030302020204" pitchFamily="66" charset="0"/>
              </a:rPr>
              <a:t>gather </a:t>
            </a:r>
            <a:r>
              <a:rPr lang="en-IN" dirty="0" smtClean="0">
                <a:latin typeface="Comic Sans MS" panose="030F0702030302020204" pitchFamily="66" charset="0"/>
              </a:rPr>
              <a:t>information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 smtClean="0">
                <a:latin typeface="Comic Sans MS" panose="030F0702030302020204" pitchFamily="66" charset="0"/>
              </a:rPr>
              <a:t>can </a:t>
            </a:r>
            <a:r>
              <a:rPr lang="en-IN" dirty="0">
                <a:latin typeface="Comic Sans MS" panose="030F0702030302020204" pitchFamily="66" charset="0"/>
              </a:rPr>
              <a:t>even point the phone at a building, and </a:t>
            </a:r>
            <a:r>
              <a:rPr lang="en-IN" dirty="0" err="1">
                <a:latin typeface="Comic Sans MS" panose="030F0702030302020204" pitchFamily="66" charset="0"/>
              </a:rPr>
              <a:t>Layar</a:t>
            </a:r>
            <a:r>
              <a:rPr lang="en-IN" dirty="0">
                <a:latin typeface="Comic Sans MS" panose="030F0702030302020204" pitchFamily="66" charset="0"/>
              </a:rPr>
              <a:t> will </a:t>
            </a:r>
            <a:r>
              <a:rPr lang="en-IN" dirty="0" smtClean="0">
                <a:latin typeface="Comic Sans MS" panose="030F0702030302020204" pitchFamily="66" charset="0"/>
              </a:rPr>
              <a:t>tell</a:t>
            </a:r>
          </a:p>
          <a:p>
            <a:r>
              <a:rPr lang="en-IN" dirty="0" smtClean="0">
                <a:latin typeface="Comic Sans MS" panose="030F0702030302020204" pitchFamily="66" charset="0"/>
              </a:rPr>
              <a:t> you </a:t>
            </a:r>
            <a:r>
              <a:rPr lang="en-IN" dirty="0">
                <a:latin typeface="Comic Sans MS" panose="030F0702030302020204" pitchFamily="66" charset="0"/>
              </a:rPr>
              <a:t>if any companies in that building are hiring, or it </a:t>
            </a:r>
            <a:r>
              <a:rPr lang="en-IN" dirty="0" smtClean="0">
                <a:latin typeface="Comic Sans MS" panose="030F0702030302020204" pitchFamily="66" charset="0"/>
              </a:rPr>
              <a:t>might</a:t>
            </a:r>
          </a:p>
          <a:p>
            <a:r>
              <a:rPr lang="en-IN" dirty="0" smtClean="0">
                <a:latin typeface="Comic Sans MS" panose="030F0702030302020204" pitchFamily="66" charset="0"/>
              </a:rPr>
              <a:t> </a:t>
            </a:r>
            <a:r>
              <a:rPr lang="en-IN" dirty="0">
                <a:latin typeface="Comic Sans MS" panose="030F0702030302020204" pitchFamily="66" charset="0"/>
              </a:rPr>
              <a:t>be able </a:t>
            </a:r>
            <a:r>
              <a:rPr lang="en-IN" dirty="0" smtClean="0">
                <a:latin typeface="Comic Sans MS" panose="030F0702030302020204" pitchFamily="66" charset="0"/>
              </a:rPr>
              <a:t>to </a:t>
            </a:r>
            <a:r>
              <a:rPr lang="en-IN" dirty="0">
                <a:latin typeface="Comic Sans MS" panose="030F0702030302020204" pitchFamily="66" charset="0"/>
              </a:rPr>
              <a:t>find photos of the building on Flickr or </a:t>
            </a:r>
            <a:r>
              <a:rPr lang="en-IN" dirty="0" smtClean="0">
                <a:latin typeface="Comic Sans MS" panose="030F0702030302020204" pitchFamily="66" charset="0"/>
              </a:rPr>
              <a:t>to</a:t>
            </a:r>
          </a:p>
          <a:p>
            <a:r>
              <a:rPr lang="en-IN" dirty="0" smtClean="0">
                <a:latin typeface="Comic Sans MS" panose="030F0702030302020204" pitchFamily="66" charset="0"/>
              </a:rPr>
              <a:t> </a:t>
            </a:r>
            <a:r>
              <a:rPr lang="en-IN" dirty="0">
                <a:latin typeface="Comic Sans MS" panose="030F0702030302020204" pitchFamily="66" charset="0"/>
              </a:rPr>
              <a:t>locate its history </a:t>
            </a:r>
            <a:r>
              <a:rPr lang="en-IN" dirty="0" smtClean="0">
                <a:latin typeface="Comic Sans MS" panose="030F0702030302020204" pitchFamily="66" charset="0"/>
              </a:rPr>
              <a:t>on </a:t>
            </a:r>
            <a:r>
              <a:rPr lang="en-IN" dirty="0">
                <a:latin typeface="Comic Sans MS" panose="030F0702030302020204" pitchFamily="66" charset="0"/>
              </a:rPr>
              <a:t>Wikipedia.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7771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602" y="1665850"/>
            <a:ext cx="6051453" cy="403430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276577" y="506437"/>
            <a:ext cx="3393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 smtClean="0">
                <a:latin typeface="Comic Sans MS" panose="030F0702030302020204" pitchFamily="66" charset="0"/>
              </a:rPr>
              <a:t>YELP Application</a:t>
            </a:r>
            <a:endParaRPr lang="en-IN" sz="3200" dirty="0">
              <a:latin typeface="Comic Sans MS" panose="030F0702030302020204" pitchFamily="66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386733" y="2186355"/>
            <a:ext cx="5841664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>
                <a:latin typeface="Comic Sans MS" panose="030F0702030302020204" pitchFamily="66" charset="0"/>
              </a:rPr>
              <a:t>hidden augmented-reality component</a:t>
            </a:r>
            <a:r>
              <a:rPr lang="en-IN" sz="2400" dirty="0" smtClean="0">
                <a:latin typeface="Comic Sans MS" panose="030F0702030302020204" pitchFamily="66" charset="0"/>
              </a:rPr>
              <a:t>,</a:t>
            </a:r>
          </a:p>
          <a:p>
            <a:r>
              <a:rPr lang="en-IN" sz="2400" dirty="0" smtClean="0">
                <a:latin typeface="Comic Sans MS" panose="030F0702030302020204" pitchFamily="66" charset="0"/>
              </a:rPr>
              <a:t>  Monocle</a:t>
            </a:r>
          </a:p>
          <a:p>
            <a:endParaRPr lang="en-IN" sz="2400" dirty="0" smtClean="0">
              <a:latin typeface="Comic Sans MS" panose="030F0702030302020204" pitchFamily="66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>
                <a:latin typeface="Comic Sans MS" panose="030F0702030302020204" pitchFamily="66" charset="0"/>
              </a:rPr>
              <a:t>Using your phone's GPS and compass</a:t>
            </a:r>
            <a:r>
              <a:rPr lang="en-IN" sz="2400" dirty="0" smtClean="0">
                <a:latin typeface="Comic Sans MS" panose="030F0702030302020204" pitchFamily="66" charset="0"/>
              </a:rPr>
              <a:t>,</a:t>
            </a:r>
          </a:p>
          <a:p>
            <a:r>
              <a:rPr lang="en-IN" sz="2400" dirty="0" smtClean="0">
                <a:latin typeface="Comic Sans MS" panose="030F0702030302020204" pitchFamily="66" charset="0"/>
              </a:rPr>
              <a:t> Monocle </a:t>
            </a:r>
            <a:r>
              <a:rPr lang="en-IN" sz="2400" dirty="0">
                <a:latin typeface="Comic Sans MS" panose="030F0702030302020204" pitchFamily="66" charset="0"/>
              </a:rPr>
              <a:t>will display information about </a:t>
            </a:r>
            <a:endParaRPr lang="en-IN" sz="2400" dirty="0" smtClean="0">
              <a:latin typeface="Comic Sans MS" panose="030F0702030302020204" pitchFamily="66" charset="0"/>
            </a:endParaRPr>
          </a:p>
          <a:p>
            <a:r>
              <a:rPr lang="en-IN" sz="2400" dirty="0" smtClean="0">
                <a:latin typeface="Comic Sans MS" panose="030F0702030302020204" pitchFamily="66" charset="0"/>
              </a:rPr>
              <a:t>local </a:t>
            </a:r>
            <a:r>
              <a:rPr lang="en-IN" sz="2400" dirty="0">
                <a:latin typeface="Comic Sans MS" panose="030F0702030302020204" pitchFamily="66" charset="0"/>
              </a:rPr>
              <a:t>restaurants, </a:t>
            </a:r>
            <a:r>
              <a:rPr lang="en-IN" sz="2400" dirty="0" smtClean="0">
                <a:latin typeface="Comic Sans MS" panose="030F0702030302020204" pitchFamily="66" charset="0"/>
              </a:rPr>
              <a:t>including </a:t>
            </a:r>
            <a:r>
              <a:rPr lang="en-IN" sz="2400" dirty="0">
                <a:latin typeface="Comic Sans MS" panose="030F0702030302020204" pitchFamily="66" charset="0"/>
              </a:rPr>
              <a:t>ratings and </a:t>
            </a:r>
            <a:endParaRPr lang="en-IN" sz="2400" dirty="0" smtClean="0">
              <a:latin typeface="Comic Sans MS" panose="030F0702030302020204" pitchFamily="66" charset="0"/>
            </a:endParaRPr>
          </a:p>
          <a:p>
            <a:r>
              <a:rPr lang="en-IN" sz="2400" dirty="0" smtClean="0">
                <a:latin typeface="Comic Sans MS" panose="030F0702030302020204" pitchFamily="66" charset="0"/>
              </a:rPr>
              <a:t>reviews</a:t>
            </a:r>
            <a:r>
              <a:rPr lang="en-IN" sz="2400" dirty="0">
                <a:latin typeface="Comic Sans MS" panose="030F0702030302020204" pitchFamily="66" charset="0"/>
              </a:rPr>
              <a:t>, on your cell phone </a:t>
            </a:r>
            <a:r>
              <a:rPr lang="en-IN" sz="2400" dirty="0" smtClean="0">
                <a:latin typeface="Comic Sans MS" panose="030F0702030302020204" pitchFamily="66" charset="0"/>
              </a:rPr>
              <a:t>screen</a:t>
            </a:r>
            <a:r>
              <a:rPr lang="en-IN" sz="2400" dirty="0">
                <a:latin typeface="Comic Sans MS" panose="030F0702030302020204" pitchFamily="66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121951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466" y="1931962"/>
            <a:ext cx="10901583" cy="453505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797929" y="604910"/>
            <a:ext cx="67986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dirty="0" smtClean="0">
                <a:latin typeface="Comic Sans MS" panose="030F0702030302020204" pitchFamily="66" charset="0"/>
              </a:rPr>
              <a:t>Working of Augmented Reality</a:t>
            </a:r>
            <a:endParaRPr lang="en-IN" sz="3600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376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135902" y="436098"/>
            <a:ext cx="33890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dirty="0" smtClean="0">
                <a:latin typeface="Comic Sans MS" panose="030F0702030302020204" pitchFamily="66" charset="0"/>
              </a:rPr>
              <a:t>TECHNOLOGY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75249" y="1519310"/>
            <a:ext cx="27190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 smtClean="0">
                <a:latin typeface="Comic Sans MS" panose="030F0702030302020204" pitchFamily="66" charset="0"/>
              </a:rPr>
              <a:t>HARDWARE:</a:t>
            </a:r>
            <a:endParaRPr lang="en-IN" sz="3200" dirty="0">
              <a:latin typeface="Comic Sans MS" panose="030F0702030302020204" pitchFamily="66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034756" y="2574386"/>
            <a:ext cx="9987029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>
                <a:latin typeface="Comic Sans MS" panose="030F0702030302020204" pitchFamily="66" charset="0"/>
              </a:rPr>
              <a:t>Hardware components for augmented reality are: processor, display</a:t>
            </a:r>
            <a:r>
              <a:rPr lang="en-IN" sz="2400" dirty="0" smtClean="0">
                <a:latin typeface="Comic Sans MS" panose="030F0702030302020204" pitchFamily="66" charset="0"/>
              </a:rPr>
              <a:t>,</a:t>
            </a:r>
          </a:p>
          <a:p>
            <a:r>
              <a:rPr lang="en-IN" sz="2400" dirty="0" smtClean="0">
                <a:latin typeface="Comic Sans MS" panose="030F0702030302020204" pitchFamily="66" charset="0"/>
              </a:rPr>
              <a:t> </a:t>
            </a:r>
            <a:r>
              <a:rPr lang="en-IN" sz="2400" dirty="0">
                <a:latin typeface="Comic Sans MS" panose="030F0702030302020204" pitchFamily="66" charset="0"/>
              </a:rPr>
              <a:t>sensors and input devices. </a:t>
            </a:r>
            <a:endParaRPr lang="en-IN" sz="2400" dirty="0" smtClean="0">
              <a:latin typeface="Comic Sans MS" panose="030F0702030302020204" pitchFamily="66" charset="0"/>
            </a:endParaRPr>
          </a:p>
          <a:p>
            <a:endParaRPr lang="en-IN" sz="2400" dirty="0" smtClean="0">
              <a:latin typeface="Comic Sans MS" panose="030F0702030302020204" pitchFamily="66" charset="0"/>
            </a:endParaRPr>
          </a:p>
          <a:p>
            <a:r>
              <a:rPr lang="en-IN" sz="2400" dirty="0" smtClean="0">
                <a:latin typeface="Comic Sans MS" panose="030F0702030302020204" pitchFamily="66" charset="0"/>
              </a:rPr>
              <a:t>Modern</a:t>
            </a:r>
            <a:r>
              <a:rPr lang="en-IN" sz="2400" dirty="0">
                <a:latin typeface="Comic Sans MS" panose="030F0702030302020204" pitchFamily="66" charset="0"/>
              </a:rPr>
              <a:t> </a:t>
            </a:r>
            <a:r>
              <a:rPr lang="en-IN" sz="2400" dirty="0">
                <a:latin typeface="Comic Sans MS" panose="030F0702030302020204" pitchFamily="66" charset="0"/>
                <a:hlinkClick r:id="rId3" tooltip="Mobile computing"/>
              </a:rPr>
              <a:t>mobile computing</a:t>
            </a:r>
            <a:r>
              <a:rPr lang="en-IN" sz="2400" dirty="0">
                <a:latin typeface="Comic Sans MS" panose="030F0702030302020204" pitchFamily="66" charset="0"/>
              </a:rPr>
              <a:t> devices like </a:t>
            </a:r>
            <a:r>
              <a:rPr lang="en-IN" sz="2400" dirty="0">
                <a:latin typeface="Comic Sans MS" panose="030F0702030302020204" pitchFamily="66" charset="0"/>
                <a:hlinkClick r:id="rId4" tooltip="Smartphone"/>
              </a:rPr>
              <a:t>smartphones</a:t>
            </a:r>
            <a:r>
              <a:rPr lang="en-IN" sz="2400" dirty="0">
                <a:latin typeface="Comic Sans MS" panose="030F0702030302020204" pitchFamily="66" charset="0"/>
              </a:rPr>
              <a:t> and </a:t>
            </a:r>
            <a:endParaRPr lang="en-IN" sz="2400" dirty="0" smtClean="0">
              <a:latin typeface="Comic Sans MS" panose="030F0702030302020204" pitchFamily="66" charset="0"/>
            </a:endParaRPr>
          </a:p>
          <a:p>
            <a:r>
              <a:rPr lang="en-IN" sz="2400" dirty="0" smtClean="0">
                <a:latin typeface="Comic Sans MS" panose="030F0702030302020204" pitchFamily="66" charset="0"/>
                <a:hlinkClick r:id="rId5" tooltip="Tablet computer"/>
              </a:rPr>
              <a:t>tablet </a:t>
            </a:r>
            <a:r>
              <a:rPr lang="en-IN" sz="2400" dirty="0">
                <a:latin typeface="Comic Sans MS" panose="030F0702030302020204" pitchFamily="66" charset="0"/>
                <a:hlinkClick r:id="rId5" tooltip="Tablet computer"/>
              </a:rPr>
              <a:t>computers</a:t>
            </a:r>
            <a:r>
              <a:rPr lang="en-IN" sz="2400" dirty="0">
                <a:latin typeface="Comic Sans MS" panose="030F0702030302020204" pitchFamily="66" charset="0"/>
              </a:rPr>
              <a:t> contain these elements which often </a:t>
            </a:r>
            <a:r>
              <a:rPr lang="en-IN" sz="2400" dirty="0" smtClean="0">
                <a:latin typeface="Comic Sans MS" panose="030F0702030302020204" pitchFamily="66" charset="0"/>
              </a:rPr>
              <a:t>include</a:t>
            </a:r>
          </a:p>
          <a:p>
            <a:r>
              <a:rPr lang="en-IN" sz="2400" dirty="0" smtClean="0">
                <a:latin typeface="Comic Sans MS" panose="030F0702030302020204" pitchFamily="66" charset="0"/>
              </a:rPr>
              <a:t> </a:t>
            </a:r>
            <a:r>
              <a:rPr lang="en-IN" sz="2400" dirty="0">
                <a:latin typeface="Comic Sans MS" panose="030F0702030302020204" pitchFamily="66" charset="0"/>
              </a:rPr>
              <a:t>a </a:t>
            </a:r>
            <a:r>
              <a:rPr lang="en-IN" sz="2400">
                <a:latin typeface="Comic Sans MS" panose="030F0702030302020204" pitchFamily="66" charset="0"/>
              </a:rPr>
              <a:t>camera </a:t>
            </a:r>
            <a:r>
              <a:rPr lang="en-IN" sz="2400" smtClean="0">
                <a:latin typeface="Comic Sans MS" panose="030F0702030302020204" pitchFamily="66" charset="0"/>
              </a:rPr>
              <a:t>and</a:t>
            </a:r>
            <a:r>
              <a:rPr lang="en-IN" sz="2400" dirty="0">
                <a:latin typeface="Comic Sans MS" panose="030F0702030302020204" pitchFamily="66" charset="0"/>
              </a:rPr>
              <a:t> sensors such as </a:t>
            </a:r>
            <a:r>
              <a:rPr lang="en-IN" sz="2400" dirty="0">
                <a:latin typeface="Comic Sans MS" panose="030F0702030302020204" pitchFamily="66" charset="0"/>
                <a:hlinkClick r:id="rId6" tooltip="Accelerometer"/>
              </a:rPr>
              <a:t>accelerometer</a:t>
            </a:r>
            <a:r>
              <a:rPr lang="en-IN" sz="2400" dirty="0">
                <a:latin typeface="Comic Sans MS" panose="030F0702030302020204" pitchFamily="66" charset="0"/>
              </a:rPr>
              <a:t>, </a:t>
            </a:r>
            <a:r>
              <a:rPr lang="en-IN" sz="2400" dirty="0">
                <a:latin typeface="Comic Sans MS" panose="030F0702030302020204" pitchFamily="66" charset="0"/>
                <a:hlinkClick r:id="rId7" tooltip="GPS"/>
              </a:rPr>
              <a:t>GPS</a:t>
            </a:r>
            <a:r>
              <a:rPr lang="en-IN" sz="2400" dirty="0">
                <a:latin typeface="Comic Sans MS" panose="030F0702030302020204" pitchFamily="66" charset="0"/>
              </a:rPr>
              <a:t>, </a:t>
            </a:r>
            <a:r>
              <a:rPr lang="en-IN" sz="2400" dirty="0" smtClean="0">
                <a:latin typeface="Comic Sans MS" panose="030F0702030302020204" pitchFamily="66" charset="0"/>
              </a:rPr>
              <a:t>and</a:t>
            </a:r>
          </a:p>
          <a:p>
            <a:r>
              <a:rPr lang="en-IN" sz="2400" dirty="0">
                <a:latin typeface="Comic Sans MS" panose="030F0702030302020204" pitchFamily="66" charset="0"/>
              </a:rPr>
              <a:t> </a:t>
            </a:r>
            <a:r>
              <a:rPr lang="en-IN" sz="2400" dirty="0">
                <a:latin typeface="Comic Sans MS" panose="030F0702030302020204" pitchFamily="66" charset="0"/>
                <a:hlinkClick r:id="rId8" tooltip="Digital magnetic compass"/>
              </a:rPr>
              <a:t>solid state compass</a:t>
            </a:r>
            <a:r>
              <a:rPr lang="en-IN" sz="2400" dirty="0">
                <a:latin typeface="Comic Sans MS" panose="030F0702030302020204" pitchFamily="66" charset="0"/>
              </a:rPr>
              <a:t>, making them suitable AR platforms</a:t>
            </a:r>
          </a:p>
          <a:p>
            <a:endParaRPr lang="en-IN" sz="2400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9822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487594" y="267286"/>
            <a:ext cx="22172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dirty="0" smtClean="0">
                <a:latin typeface="Comic Sans MS" panose="030F0702030302020204" pitchFamily="66" charset="0"/>
              </a:rPr>
              <a:t>DISPLAY</a:t>
            </a:r>
            <a:endParaRPr lang="en-IN" sz="3600" dirty="0">
              <a:latin typeface="Comic Sans MS" panose="030F0702030302020204" pitchFamily="66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1681" y="1223889"/>
            <a:ext cx="12170319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IN" sz="2400" dirty="0" smtClean="0">
                <a:latin typeface="Comic Sans MS" panose="030F0702030302020204" pitchFamily="66" charset="0"/>
              </a:rPr>
              <a:t>Head-Mounted Display:</a:t>
            </a:r>
          </a:p>
          <a:p>
            <a:endParaRPr lang="en-IN" sz="2400" dirty="0" smtClean="0">
              <a:latin typeface="Comic Sans MS" panose="030F0702030302020204" pitchFamily="66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 smtClean="0">
                <a:latin typeface="Comic Sans MS" panose="030F0702030302020204" pitchFamily="66" charset="0"/>
              </a:rPr>
              <a:t>A</a:t>
            </a:r>
            <a:r>
              <a:rPr lang="en-IN" sz="2400" dirty="0">
                <a:latin typeface="Comic Sans MS" panose="030F0702030302020204" pitchFamily="66" charset="0"/>
              </a:rPr>
              <a:t> </a:t>
            </a:r>
            <a:r>
              <a:rPr lang="en-IN" sz="2400" dirty="0">
                <a:latin typeface="Comic Sans MS" panose="030F0702030302020204" pitchFamily="66" charset="0"/>
                <a:hlinkClick r:id="rId3" tooltip="Head-mounted display"/>
              </a:rPr>
              <a:t>head-mounted display</a:t>
            </a:r>
            <a:r>
              <a:rPr lang="en-IN" sz="2400" dirty="0">
                <a:latin typeface="Comic Sans MS" panose="030F0702030302020204" pitchFamily="66" charset="0"/>
              </a:rPr>
              <a:t> (HMD) is a display device paired to a headset such </a:t>
            </a:r>
            <a:r>
              <a:rPr lang="en-IN" sz="2400" dirty="0" smtClean="0">
                <a:latin typeface="Comic Sans MS" panose="030F0702030302020204" pitchFamily="66" charset="0"/>
              </a:rPr>
              <a:t>as</a:t>
            </a:r>
          </a:p>
          <a:p>
            <a:r>
              <a:rPr lang="en-IN" sz="2400" dirty="0" smtClean="0">
                <a:latin typeface="Comic Sans MS" panose="030F0702030302020204" pitchFamily="66" charset="0"/>
              </a:rPr>
              <a:t> </a:t>
            </a:r>
            <a:r>
              <a:rPr lang="en-IN" sz="2400" dirty="0">
                <a:latin typeface="Comic Sans MS" panose="030F0702030302020204" pitchFamily="66" charset="0"/>
              </a:rPr>
              <a:t>a harness or helmet</a:t>
            </a:r>
            <a:r>
              <a:rPr lang="en-IN" sz="2400" dirty="0" smtClean="0">
                <a:latin typeface="Comic Sans MS" panose="030F0702030302020204" pitchFamily="66" charset="0"/>
              </a:rPr>
              <a:t>.</a:t>
            </a:r>
          </a:p>
          <a:p>
            <a:endParaRPr lang="en-IN" sz="2400" dirty="0" smtClean="0">
              <a:latin typeface="Comic Sans MS" panose="030F0702030302020204" pitchFamily="66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 smtClean="0">
                <a:latin typeface="Comic Sans MS" panose="030F0702030302020204" pitchFamily="66" charset="0"/>
              </a:rPr>
              <a:t>HMDs </a:t>
            </a:r>
            <a:r>
              <a:rPr lang="en-IN" sz="2400" dirty="0">
                <a:latin typeface="Comic Sans MS" panose="030F0702030302020204" pitchFamily="66" charset="0"/>
              </a:rPr>
              <a:t>place images of both the physical world and virtual objects over the </a:t>
            </a:r>
            <a:r>
              <a:rPr lang="en-IN" sz="2400" dirty="0" smtClean="0">
                <a:latin typeface="Comic Sans MS" panose="030F0702030302020204" pitchFamily="66" charset="0"/>
              </a:rPr>
              <a:t>user's</a:t>
            </a:r>
          </a:p>
          <a:p>
            <a:r>
              <a:rPr lang="en-IN" sz="2400" dirty="0" smtClean="0">
                <a:latin typeface="Comic Sans MS" panose="030F0702030302020204" pitchFamily="66" charset="0"/>
              </a:rPr>
              <a:t> </a:t>
            </a:r>
            <a:r>
              <a:rPr lang="en-IN" sz="2400" dirty="0">
                <a:latin typeface="Comic Sans MS" panose="030F0702030302020204" pitchFamily="66" charset="0"/>
              </a:rPr>
              <a:t>field of view.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9819" y="3643530"/>
            <a:ext cx="3914378" cy="3115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220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90842" y="323557"/>
            <a:ext cx="27206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 smtClean="0">
                <a:latin typeface="Comic Sans MS" panose="030F0702030302020204" pitchFamily="66" charset="0"/>
              </a:rPr>
              <a:t>2. Eyeglasses</a:t>
            </a:r>
            <a:endParaRPr lang="en-IN" sz="3200" dirty="0">
              <a:latin typeface="Comic Sans MS" panose="030F0702030302020204" pitchFamily="66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1112130"/>
            <a:ext cx="119122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latin typeface="Comic Sans MS" panose="030F0702030302020204" pitchFamily="66" charset="0"/>
              </a:rPr>
              <a:t>eyewear that employ cameras to intercept the real world view and re-display its augmented view through </a:t>
            </a:r>
            <a:r>
              <a:rPr lang="en-IN" dirty="0" smtClean="0">
                <a:latin typeface="Comic Sans MS" panose="030F0702030302020204" pitchFamily="66" charset="0"/>
              </a:rPr>
              <a:t>the</a:t>
            </a:r>
          </a:p>
          <a:p>
            <a:r>
              <a:rPr lang="en-IN" dirty="0" smtClean="0">
                <a:latin typeface="Comic Sans MS" panose="030F0702030302020204" pitchFamily="66" charset="0"/>
              </a:rPr>
              <a:t> </a:t>
            </a:r>
            <a:r>
              <a:rPr lang="en-IN" dirty="0">
                <a:latin typeface="Comic Sans MS" panose="030F0702030302020204" pitchFamily="66" charset="0"/>
              </a:rPr>
              <a:t>eye </a:t>
            </a:r>
            <a:r>
              <a:rPr lang="en-IN" dirty="0" err="1" smtClean="0">
                <a:latin typeface="Comic Sans MS" panose="030F0702030302020204" pitchFamily="66" charset="0"/>
              </a:rPr>
              <a:t>pieces.Some</a:t>
            </a:r>
            <a:r>
              <a:rPr lang="en-IN" dirty="0" smtClean="0">
                <a:latin typeface="Comic Sans MS" panose="030F0702030302020204" pitchFamily="66" charset="0"/>
              </a:rPr>
              <a:t> of the eyeglasses are:</a:t>
            </a:r>
            <a:r>
              <a:rPr lang="en-IN" dirty="0">
                <a:latin typeface="Comic Sans MS" panose="030F0702030302020204" pitchFamily="66" charset="0"/>
              </a:rPr>
              <a:t> 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1962259"/>
            <a:ext cx="1206933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00050" indent="-400050">
              <a:buAutoNum type="romanLcParenR"/>
            </a:pPr>
            <a:r>
              <a:rPr lang="en-IN" dirty="0" smtClean="0">
                <a:latin typeface="Comic Sans MS" panose="030F0702030302020204" pitchFamily="66" charset="0"/>
              </a:rPr>
              <a:t>Microsoft </a:t>
            </a:r>
            <a:r>
              <a:rPr lang="en-IN" dirty="0" err="1" smtClean="0">
                <a:latin typeface="Comic Sans MS" panose="030F0702030302020204" pitchFamily="66" charset="0"/>
              </a:rPr>
              <a:t>Hololens</a:t>
            </a:r>
            <a:r>
              <a:rPr lang="en-IN" dirty="0" smtClean="0">
                <a:latin typeface="Comic Sans MS" panose="030F0702030302020204" pitchFamily="66" charset="0"/>
              </a:rPr>
              <a:t>:</a:t>
            </a:r>
          </a:p>
          <a:p>
            <a:r>
              <a:rPr lang="en-IN" dirty="0">
                <a:latin typeface="Comic Sans MS" panose="030F0702030302020204" pitchFamily="66" charset="0"/>
              </a:rPr>
              <a:t> The true augmented reality concept that will, ideally, have wearers waving their arms around to interact with </a:t>
            </a:r>
            <a:endParaRPr lang="en-IN" dirty="0" smtClean="0">
              <a:latin typeface="Comic Sans MS" panose="030F0702030302020204" pitchFamily="66" charset="0"/>
            </a:endParaRPr>
          </a:p>
          <a:p>
            <a:r>
              <a:rPr lang="en-IN" dirty="0" smtClean="0">
                <a:latin typeface="Comic Sans MS" panose="030F0702030302020204" pitchFamily="66" charset="0"/>
              </a:rPr>
              <a:t>Screens and </a:t>
            </a:r>
            <a:r>
              <a:rPr lang="en-IN" dirty="0">
                <a:latin typeface="Comic Sans MS" panose="030F0702030302020204" pitchFamily="66" charset="0"/>
              </a:rPr>
              <a:t>full-colour virtual objects wherever they are. </a:t>
            </a:r>
          </a:p>
          <a:p>
            <a:endParaRPr lang="en-IN" dirty="0">
              <a:latin typeface="Comic Sans MS" panose="030F0702030302020204" pitchFamily="66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1459" y="3366386"/>
            <a:ext cx="4619064" cy="3079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955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222</TotalTime>
  <Words>444</Words>
  <Application>Microsoft Office PowerPoint</Application>
  <PresentationFormat>Widescreen</PresentationFormat>
  <Paragraphs>110</Paragraphs>
  <Slides>23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1" baseType="lpstr">
      <vt:lpstr>AR BERKLEY</vt:lpstr>
      <vt:lpstr>AR CENA</vt:lpstr>
      <vt:lpstr>Arial</vt:lpstr>
      <vt:lpstr>Calibri</vt:lpstr>
      <vt:lpstr>Calibri Light</vt:lpstr>
      <vt:lpstr>Comic Sans MS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Hewlett-Packard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kavyareddy</dc:creator>
  <cp:lastModifiedBy>kavyareddy</cp:lastModifiedBy>
  <cp:revision>16</cp:revision>
  <dcterms:created xsi:type="dcterms:W3CDTF">2016-03-09T18:39:27Z</dcterms:created>
  <dcterms:modified xsi:type="dcterms:W3CDTF">2016-03-24T08:08:47Z</dcterms:modified>
</cp:coreProperties>
</file>